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92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Nunito"/>
      <p:regular r:id="rId59"/>
      <p:bold r:id="rId60"/>
      <p:italic r:id="rId61"/>
      <p:boldItalic r:id="rId62"/>
    </p:embeddedFont>
    <p:embeddedFont>
      <p:font typeface="Helvetica Neue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unito-boldItalic.fntdata"/><Relationship Id="rId61" Type="http://schemas.openxmlformats.org/officeDocument/2006/relationships/font" Target="fonts/Nunito-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-bold.fntdata"/><Relationship Id="rId63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uni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Nunito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Grosse présentation, prends 5-10 minutes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1C75"/>
              </a:buClr>
              <a:buFont typeface="Helvetica Neue"/>
              <a:buNone/>
              <a:defRPr b="1" i="0" sz="6600" u="none" cap="none" strike="noStrike">
                <a:solidFill>
                  <a:srgbClr val="FC1C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08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508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1C75"/>
              </a:buClr>
              <a:buFont typeface="Helvetica Neue"/>
              <a:buNone/>
              <a:defRPr b="1" i="0" sz="6600" u="none" cap="none" strike="noStrike">
                <a:solidFill>
                  <a:srgbClr val="FC1C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08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508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1C75"/>
              </a:buClr>
              <a:buFont typeface="Helvetica Neue"/>
              <a:buNone/>
              <a:defRPr b="1" i="0" sz="6600" u="none" cap="none" strike="noStrike">
                <a:solidFill>
                  <a:srgbClr val="FC1C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762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62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762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C1C75"/>
              </a:buClr>
              <a:buFont typeface="Helvetica Neue"/>
              <a:buNone/>
              <a:defRPr b="1" i="0" sz="6000" u="none" cap="none" strike="noStrike">
                <a:solidFill>
                  <a:srgbClr val="FC1C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1C75"/>
              </a:buClr>
              <a:buFont typeface="Helvetica Neue"/>
              <a:buNone/>
              <a:defRPr b="1" i="0" sz="6000" u="none" cap="none" strike="noStrike">
                <a:solidFill>
                  <a:srgbClr val="FC1C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1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1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1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1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1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1C75"/>
              </a:buClr>
              <a:buFont typeface="Helvetica Neue"/>
              <a:buNone/>
              <a:defRPr b="1" i="0" sz="6600" u="none" cap="none" strike="noStrike">
                <a:solidFill>
                  <a:srgbClr val="FC1C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08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508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08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508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1C75"/>
              </a:buClr>
              <a:buFont typeface="Helvetica Neue"/>
              <a:buNone/>
              <a:defRPr b="1" i="0" sz="6600" u="none" cap="none" strike="noStrike">
                <a:solidFill>
                  <a:srgbClr val="FC1C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08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508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08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508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1C75"/>
              </a:buClr>
              <a:buFont typeface="Helvetica Neue"/>
              <a:buNone/>
              <a:defRPr b="1" i="0" sz="6600" u="none" cap="none" strike="noStrike">
                <a:solidFill>
                  <a:srgbClr val="FC1C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1C75"/>
              </a:buClr>
              <a:buFont typeface="Helvetica Neue"/>
              <a:buNone/>
              <a:defRPr b="1" i="0" sz="3200" u="none" cap="none" strike="noStrike">
                <a:solidFill>
                  <a:srgbClr val="FC1C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1C75"/>
              </a:buClr>
              <a:buFont typeface="Helvetica Neue"/>
              <a:buNone/>
              <a:defRPr b="1" i="0" sz="3200" u="none" cap="none" strike="noStrike">
                <a:solidFill>
                  <a:srgbClr val="FC1C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1C75"/>
              </a:buClr>
              <a:buFont typeface="Helvetica Neue"/>
              <a:buNone/>
              <a:defRPr b="1" i="0" sz="6600" u="none" cap="none" strike="noStrike">
                <a:solidFill>
                  <a:srgbClr val="FC1C7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143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08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508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gif"/><Relationship Id="rId4" Type="http://schemas.openxmlformats.org/officeDocument/2006/relationships/image" Target="../media/image34.gif"/><Relationship Id="rId5" Type="http://schemas.openxmlformats.org/officeDocument/2006/relationships/image" Target="../media/image32.gif"/><Relationship Id="rId6" Type="http://schemas.openxmlformats.org/officeDocument/2006/relationships/image" Target="../media/image2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gif"/><Relationship Id="rId4" Type="http://schemas.openxmlformats.org/officeDocument/2006/relationships/image" Target="../media/image28.gif"/><Relationship Id="rId5" Type="http://schemas.openxmlformats.org/officeDocument/2006/relationships/image" Target="../media/image2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png"/><Relationship Id="rId4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00153"/>
            <a:ext cx="3520440" cy="87735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0" y="775633"/>
            <a:ext cx="8945880" cy="2401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25000"/>
              <a:buFont typeface="Arial"/>
              <a:buNone/>
            </a:pPr>
            <a:r>
              <a:rPr b="1" lang="fr-FR" sz="6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Living the dream at SUPINFOHBIBI</a:t>
            </a:r>
          </a:p>
        </p:txBody>
      </p:sp>
      <p:sp>
        <p:nvSpPr>
          <p:cNvPr id="92" name="Shape 92"/>
          <p:cNvSpPr/>
          <p:nvPr/>
        </p:nvSpPr>
        <p:spPr>
          <a:xfrm>
            <a:off x="0" y="3953141"/>
            <a:ext cx="11079480" cy="1310058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rtl="0">
              <a:lnSpc>
                <a:spcPct val="111111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fr-FR"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Double Semaine Intensive</a:t>
            </a:r>
          </a:p>
          <a:p>
            <a:pPr indent="0" lvl="1" marL="457200" rtl="0">
              <a:lnSpc>
                <a:spcPct val="111111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fr-FR"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Supinfogame   27-02-17 - 10-03-1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2203" y="1091417"/>
            <a:ext cx="6606539" cy="2862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56370" l="0" r="0" t="15342"/>
          <a:stretch/>
        </p:blipFill>
        <p:spPr>
          <a:xfrm>
            <a:off x="898200" y="3381599"/>
            <a:ext cx="10099551" cy="16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81114">
            <a:off x="-2789700" y="1237586"/>
            <a:ext cx="10019027" cy="37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56370" l="0" r="0" t="15342"/>
          <a:stretch/>
        </p:blipFill>
        <p:spPr>
          <a:xfrm rot="-198357">
            <a:off x="898199" y="3381598"/>
            <a:ext cx="10099551" cy="1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81114">
            <a:off x="-2256300" y="1237586"/>
            <a:ext cx="10019027" cy="37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56370" l="0" r="0" t="15342"/>
          <a:stretch/>
        </p:blipFill>
        <p:spPr>
          <a:xfrm>
            <a:off x="898200" y="3381599"/>
            <a:ext cx="10099551" cy="16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81114">
            <a:off x="-2789700" y="1237586"/>
            <a:ext cx="10019027" cy="37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56370" l="0" r="0" t="15342"/>
          <a:stretch/>
        </p:blipFill>
        <p:spPr>
          <a:xfrm rot="-198357">
            <a:off x="898199" y="3381598"/>
            <a:ext cx="10099551" cy="1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81114">
            <a:off x="-2256300" y="1237586"/>
            <a:ext cx="10019027" cy="37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56370" l="0" r="0" t="15342"/>
          <a:stretch/>
        </p:blipFill>
        <p:spPr>
          <a:xfrm>
            <a:off x="898200" y="3381599"/>
            <a:ext cx="10099551" cy="16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81114">
            <a:off x="-2789700" y="1237586"/>
            <a:ext cx="10019027" cy="37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56370" l="0" r="0" t="15342"/>
          <a:stretch/>
        </p:blipFill>
        <p:spPr>
          <a:xfrm rot="-198357">
            <a:off x="898199" y="3381598"/>
            <a:ext cx="10099551" cy="1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81114">
            <a:off x="-2256300" y="1237586"/>
            <a:ext cx="10019027" cy="37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3852025" y="1593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1" marL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b="1" lang="fr-FR" sz="40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Shape 206"/>
          <p:cNvGrpSpPr/>
          <p:nvPr/>
        </p:nvGrpSpPr>
        <p:grpSpPr>
          <a:xfrm>
            <a:off x="-884436" y="231174"/>
            <a:ext cx="13691679" cy="5984491"/>
            <a:chOff x="152400" y="152400"/>
            <a:chExt cx="11887201" cy="4403599"/>
          </a:xfrm>
        </p:grpSpPr>
        <p:pic>
          <p:nvPicPr>
            <p:cNvPr id="207" name="Shape 2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11887201" cy="440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Shape 208"/>
            <p:cNvSpPr/>
            <p:nvPr/>
          </p:nvSpPr>
          <p:spPr>
            <a:xfrm>
              <a:off x="7650925" y="1355650"/>
              <a:ext cx="2205900" cy="1997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09" name="Shape 2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88032" y="1355601"/>
              <a:ext cx="2373132" cy="1997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Shape 210"/>
            <p:cNvSpPr/>
            <p:nvPr/>
          </p:nvSpPr>
          <p:spPr>
            <a:xfrm>
              <a:off x="2234625" y="1952100"/>
              <a:ext cx="4867500" cy="1078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 txBox="1"/>
            <p:nvPr/>
          </p:nvSpPr>
          <p:spPr>
            <a:xfrm>
              <a:off x="2543368" y="1873850"/>
              <a:ext cx="7397400" cy="8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fr-FR" sz="5600">
                  <a:solidFill>
                    <a:srgbClr val="89A82B"/>
                  </a:solidFill>
                  <a:latin typeface="Roboto"/>
                  <a:ea typeface="Roboto"/>
                  <a:cs typeface="Roboto"/>
                  <a:sym typeface="Roboto"/>
                </a:rPr>
                <a:t>SUPINFOHBIBI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5432" l="2624" r="2624" t="-438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fr-FR" sz="5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Oh BiBi Overview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0" y="2711114"/>
            <a:ext cx="11582400" cy="24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57250" lvl="1" marL="1314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48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20 people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48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Mobile games as a service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48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3 live games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48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3 games in production or soft launch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48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11 million players - $9 million revenue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5475810" y="1299813"/>
            <a:ext cx="4917300" cy="3252300"/>
          </a:xfrm>
          <a:prstGeom prst="wedgeRoundRectCallout">
            <a:avLst>
              <a:gd fmla="val -63981" name="adj1"/>
              <a:gd fmla="val 1170" name="adj2"/>
              <a:gd fmla="val 16667" name="adj3"/>
            </a:avLst>
          </a:prstGeom>
          <a:solidFill>
            <a:schemeClr val="lt1"/>
          </a:solidFill>
          <a:ln cap="flat" cmpd="sng" w="57150">
            <a:solidFill>
              <a:srgbClr val="21CCFA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fr-FR" sz="5400" u="none" cap="none" strike="noStrike">
                <a:solidFill>
                  <a:srgbClr val="A001DB"/>
                </a:solidFill>
                <a:latin typeface="Nunito"/>
                <a:ea typeface="Nunito"/>
                <a:cs typeface="Nunito"/>
                <a:sym typeface="Nunito"/>
              </a:rPr>
              <a:t>Over here, stranger!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SzPct val="25000"/>
              <a:buNone/>
            </a:pPr>
            <a:r>
              <a:rPr b="1" i="0" lang="fr-FR" sz="5400" u="none" cap="none" strike="noStrike">
                <a:solidFill>
                  <a:srgbClr val="A001DB"/>
                </a:solidFill>
                <a:latin typeface="Nunito"/>
                <a:ea typeface="Nunito"/>
                <a:cs typeface="Nunito"/>
                <a:sym typeface="Nunito"/>
              </a:rPr>
              <a:t>I’m </a:t>
            </a:r>
            <a:r>
              <a:rPr b="1" i="0" lang="fr-FR" sz="7200" u="none" cap="none" strike="noStrike">
                <a:solidFill>
                  <a:srgbClr val="FC1C75"/>
                </a:solidFill>
                <a:latin typeface="Nunito"/>
                <a:ea typeface="Nunito"/>
                <a:cs typeface="Nunito"/>
                <a:sym typeface="Nunito"/>
              </a:rPr>
              <a:t>Martial</a:t>
            </a:r>
          </a:p>
        </p:txBody>
      </p:sp>
      <p:grpSp>
        <p:nvGrpSpPr>
          <p:cNvPr id="99" name="Shape 99"/>
          <p:cNvGrpSpPr/>
          <p:nvPr/>
        </p:nvGrpSpPr>
        <p:grpSpPr>
          <a:xfrm>
            <a:off x="-225947" y="261389"/>
            <a:ext cx="6027600" cy="6942300"/>
            <a:chOff x="-225947" y="261389"/>
            <a:chExt cx="6027600" cy="6942300"/>
          </a:xfrm>
        </p:grpSpPr>
        <p:pic>
          <p:nvPicPr>
            <p:cNvPr descr="http://media.moddb.com/images/members/1/323/322851/merchant_chibi.jpg" id="100" name="Shape 100"/>
            <p:cNvPicPr preferRelativeResize="0"/>
            <p:nvPr/>
          </p:nvPicPr>
          <p:blipFill rotWithShape="1">
            <a:blip r:embed="rId3">
              <a:alphaModFix/>
            </a:blip>
            <a:srcRect b="6930" l="6376" r="46526" t="17249"/>
            <a:stretch/>
          </p:blipFill>
          <p:spPr>
            <a:xfrm rot="177082">
              <a:off x="-58423" y="403529"/>
              <a:ext cx="5692550" cy="6658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media.licdn.com/media/p/7/000/1e2/306/27d02aa.jpg" id="101" name="Shape 101"/>
            <p:cNvPicPr preferRelativeResize="0"/>
            <p:nvPr/>
          </p:nvPicPr>
          <p:blipFill rotWithShape="1">
            <a:blip r:embed="rId4">
              <a:alphaModFix/>
            </a:blip>
            <a:srcRect b="13288" l="28043" r="16990" t="14960"/>
            <a:stretch/>
          </p:blipFill>
          <p:spPr>
            <a:xfrm flipH="1" rot="482169">
              <a:off x="1789958" y="1066659"/>
              <a:ext cx="2276858" cy="2971888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2887" l="170" r="-169" t="4852"/>
          <a:stretch/>
        </p:blipFill>
        <p:spPr>
          <a:xfrm>
            <a:off x="0" y="0"/>
            <a:ext cx="12232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" y="3481978"/>
            <a:ext cx="6093600" cy="33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1839" y="3463382"/>
            <a:ext cx="6098400" cy="33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8" y="0"/>
            <a:ext cx="6093600" cy="3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3039" y="0"/>
            <a:ext cx="6157200" cy="3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406"/>
            <a:ext cx="12192000" cy="68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2940" y="0"/>
            <a:ext cx="5151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71600" y="0"/>
            <a:ext cx="5151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7750" y="0"/>
            <a:ext cx="5161200" cy="68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DSI </a:t>
            </a: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Objectives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Ship a real game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stellarsisters.com/wp-content/uploads/2013/07/2ne1_ugly_02.jpg"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DSI Objectives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Ship a real game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Have real people play it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Bring real improvements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Be real proud of the results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D7D14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125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DSI Process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826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AutoNum type="arabicPeriod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</a:p>
          <a:p>
            <a:pPr indent="-4826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AutoNum type="arabicPeriod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</a:p>
          <a:p>
            <a:pPr indent="-4826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AutoNum type="arabicPeriod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Publishing</a:t>
            </a:r>
          </a:p>
          <a:p>
            <a:pPr indent="-4826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AutoNum type="arabicPeriod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Promotion</a:t>
            </a:r>
          </a:p>
          <a:p>
            <a:pPr indent="-4826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AutoNum type="arabicPeriod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Playtest &amp; analysis</a:t>
            </a:r>
          </a:p>
          <a:p>
            <a:pPr indent="-4826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AutoNum type="arabicPeriod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Iteration</a:t>
            </a:r>
          </a:p>
          <a:p>
            <a:pPr indent="-4826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AutoNum type="arabicPeriod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Grading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Design rules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A001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Full game (this is not a proto)</a:t>
            </a:r>
          </a:p>
          <a:p>
            <a:pPr indent="-533400" lvl="0" marL="914400" rtl="0">
              <a:lnSpc>
                <a:spcPct val="90000"/>
              </a:lnSpc>
              <a:spcBef>
                <a:spcPts val="0"/>
              </a:spcBef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Free game (no monetization)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Replayabality (can be played +10 hours)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Scoring (competitive aspect)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Portrait (playable with one hand)</a:t>
            </a:r>
          </a:p>
          <a:p>
            <a: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A001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Development </a:t>
            </a: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rules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82600" lvl="0" marL="914400" rtl="0">
              <a:lnSpc>
                <a:spcPct val="90000"/>
              </a:lnSpc>
              <a:spcBef>
                <a:spcPts val="0"/>
              </a:spcBef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1st week: design &amp; production</a:t>
            </a:r>
          </a:p>
          <a:p>
            <a:pPr indent="-482600" lvl="0" marL="914400" rtl="0">
              <a:lnSpc>
                <a:spcPct val="90000"/>
              </a:lnSpc>
              <a:spcBef>
                <a:spcPts val="0"/>
              </a:spcBef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2nd week: iteration &amp; optimization</a:t>
            </a:r>
          </a:p>
          <a:p>
            <a:pPr indent="-482600" lvl="0" marL="914400" rtl="0">
              <a:lnSpc>
                <a:spcPct val="90000"/>
              </a:lnSpc>
              <a:spcBef>
                <a:spcPts val="0"/>
              </a:spcBef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Keep it simple</a:t>
            </a:r>
          </a:p>
          <a:p>
            <a:pPr indent="-4826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Unity C#</a:t>
            </a:r>
          </a:p>
          <a:p>
            <a:pPr indent="-4826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Playable on mobile and on PC</a:t>
            </a:r>
          </a:p>
          <a:p>
            <a:pPr indent="-4826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APK &lt; 100mb (downloadable over 3G)</a:t>
            </a:r>
          </a:p>
          <a:p>
            <a:pPr indent="-4826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At least 5 events on Amplitude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Publishing </a:t>
            </a: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rules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Publish your APK in Beta 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Select Open Testing (“Early Access”)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Keep everything tasteful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Promotion </a:t>
            </a: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rules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0" y="2697149"/>
            <a:ext cx="11582400" cy="27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82600" lvl="0" marL="914400" rtl="0">
              <a:lnSpc>
                <a:spcPct val="90000"/>
              </a:lnSpc>
              <a:spcBef>
                <a:spcPts val="0"/>
              </a:spcBef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Create appealing assets (icons - screenshots)</a:t>
            </a:r>
          </a:p>
          <a:p>
            <a:pPr indent="-482600" lvl="0" marL="914400" rtl="0">
              <a:lnSpc>
                <a:spcPct val="90000"/>
              </a:lnSpc>
              <a:spcBef>
                <a:spcPts val="0"/>
              </a:spcBef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Write a cool description (French + English)</a:t>
            </a:r>
          </a:p>
          <a:p>
            <a:pPr indent="-482600" lvl="0" marL="914400" rtl="0">
              <a:lnSpc>
                <a:spcPct val="90000"/>
              </a:lnSpc>
              <a:spcBef>
                <a:spcPts val="0"/>
              </a:spcBef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0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Promote your app through every possible mean: schoolmates, friends, Twitter, influencers, your mum!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1FF32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tombakerphoto.com/wp-content/uploads/2011/09/Fencing_W1920.jpg"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Analysis Rule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Implement meaningful events and see where your game is working (and where it’s not)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Compare your app’s performance to industry’s benchmark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Send a survey to your playtesters to better understand your players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fr-FR" sz="5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Point Structure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57250" lvl="1" marL="1314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48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RaceEnded</a:t>
            </a:r>
          </a:p>
          <a:p>
            <a:pPr indent="-857250" lvl="2" marL="1771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Player Position</a:t>
            </a:r>
          </a:p>
          <a:p>
            <a:pPr indent="-857250" lvl="2" marL="1771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Total Interactions</a:t>
            </a:r>
          </a:p>
          <a:p>
            <a:pPr indent="-857250" lvl="2" marL="1771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Positive &amp; Negative Changes</a:t>
            </a:r>
          </a:p>
          <a:p>
            <a:pPr indent="-857250" lvl="2" marL="1771650" marR="0" rtl="0" algn="l">
              <a:lnSpc>
                <a:spcPct val="90000"/>
              </a:lnSpc>
              <a:spcBef>
                <a:spcPts val="500"/>
              </a:spcBef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Opponents’ positions, times, car models, etc.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Iteration </a:t>
            </a: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Rule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Don’t feature creep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Make what’s good, better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Set objectives, develop actions and analyze results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fr-FR" sz="5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Point Results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57250" lvl="1" marL="1314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Car Win Ratio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Car Players’ Preference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Global Economy Balancing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Bugs &amp; Cheaters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Player Progression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Level Design Stress Test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Best Race Length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36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Features Utilization Ratio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fr-FR" sz="5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Data-informed design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57250" lvl="1" marL="1314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48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How the start position impacts the result of a race?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48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What is the optimal energy cost?</a:t>
            </a:r>
          </a:p>
          <a:p>
            <a:pPr indent="-857250" lvl="1" marL="1314450" marR="0" rtl="0" algn="l">
              <a:lnSpc>
                <a:spcPct val="90000"/>
              </a:lnSpc>
              <a:spcBef>
                <a:spcPts val="500"/>
              </a:spcBef>
              <a:buClr>
                <a:srgbClr val="A001DB"/>
              </a:buClr>
              <a:buSzPct val="100000"/>
              <a:buFont typeface="Arial"/>
              <a:buChar char="•"/>
            </a:pPr>
            <a:r>
              <a:rPr b="1" i="0" lang="fr-FR" sz="48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What is the ideal first session?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Grading system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Install numbers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Metrics (retention, sessions length &amp; nb, progression)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User comments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Respect of initial rules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Game quality (design, gfx, polish)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0" y="273054"/>
            <a:ext cx="11079600" cy="1310100"/>
          </a:xfrm>
          <a:prstGeom prst="rect">
            <a:avLst/>
          </a:prstGeom>
          <a:solidFill>
            <a:srgbClr val="FC1C7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fr-FR" sz="5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Oh BiBi provides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0" y="3006081"/>
            <a:ext cx="11582400" cy="240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Unity project type (including analytics)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Tutorials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Tool access</a:t>
            </a:r>
          </a:p>
          <a:p>
            <a:pPr indent="-5334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001DB"/>
              </a:buClr>
              <a:buSzPct val="100000"/>
              <a:buFont typeface="Calibri"/>
              <a:buChar char="●"/>
            </a:pPr>
            <a:r>
              <a:rPr b="1" lang="fr-FR" sz="48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Email support : supinfogame.dsi@ohbibi.com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00153"/>
            <a:ext cx="3520500" cy="8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/>
        </p:nvSpPr>
        <p:spPr>
          <a:xfrm>
            <a:off x="0" y="775633"/>
            <a:ext cx="8946000" cy="24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buClr>
                <a:srgbClr val="A001DB"/>
              </a:buClr>
              <a:buSzPct val="25000"/>
              <a:buFont typeface="Arial"/>
              <a:buNone/>
            </a:pPr>
            <a:r>
              <a:rPr b="1" i="0" lang="fr-FR" sz="6000" u="none" cap="none" strike="noStrike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Any questions?</a:t>
            </a:r>
          </a:p>
        </p:txBody>
      </p:sp>
      <p:sp>
        <p:nvSpPr>
          <p:cNvPr id="400" name="Shape 400"/>
          <p:cNvSpPr/>
          <p:nvPr/>
        </p:nvSpPr>
        <p:spPr>
          <a:xfrm>
            <a:off x="0" y="3953141"/>
            <a:ext cx="11079600" cy="1310100"/>
          </a:xfrm>
          <a:prstGeom prst="rect">
            <a:avLst/>
          </a:prstGeom>
          <a:solidFill>
            <a:srgbClr val="21CCF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1" marL="0" marR="0" rtl="0" algn="l">
              <a:lnSpc>
                <a:spcPct val="111111"/>
              </a:lnSpc>
              <a:spcBef>
                <a:spcPts val="0"/>
              </a:spcBef>
              <a:buSzPct val="25000"/>
              <a:buNone/>
            </a:pPr>
            <a:r>
              <a:rPr b="1" lang="fr-FR"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supinfogame.dsi</a:t>
            </a:r>
            <a:r>
              <a:rPr b="1" i="0" lang="fr-FR" sz="3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@ohbibi.com</a:t>
            </a:r>
          </a:p>
        </p:txBody>
      </p:sp>
      <p:pic>
        <p:nvPicPr>
          <p:cNvPr id="401" name="Shape 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9739" y="1019337"/>
            <a:ext cx="67704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Shape 117"/>
          <p:cNvGrpSpPr/>
          <p:nvPr/>
        </p:nvGrpSpPr>
        <p:grpSpPr>
          <a:xfrm>
            <a:off x="-136030" y="-2387366"/>
            <a:ext cx="10246200" cy="10071900"/>
            <a:chOff x="-136030" y="-2387366"/>
            <a:chExt cx="10246200" cy="10071900"/>
          </a:xfrm>
        </p:grpSpPr>
        <p:pic>
          <p:nvPicPr>
            <p:cNvPr descr="http://img3.wikia.nocookie.net/__cb20111207020430/zelda/fr/images/a/ac/Navi.png" id="118" name="Shape 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567530">
              <a:off x="1095861" y="-1051972"/>
              <a:ext cx="7782416" cy="7401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Shape 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2951" y="2880000"/>
              <a:ext cx="2351700" cy="23517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20" name="Shape 120"/>
          <p:cNvSpPr/>
          <p:nvPr/>
        </p:nvSpPr>
        <p:spPr>
          <a:xfrm>
            <a:off x="6155823" y="2143875"/>
            <a:ext cx="3954300" cy="3252300"/>
          </a:xfrm>
          <a:prstGeom prst="wedgeRoundRectCallout">
            <a:avLst>
              <a:gd fmla="val -63981" name="adj1"/>
              <a:gd fmla="val 1170" name="adj2"/>
              <a:gd fmla="val 16667" name="adj3"/>
            </a:avLst>
          </a:prstGeom>
          <a:solidFill>
            <a:schemeClr val="lt1"/>
          </a:solidFill>
          <a:ln cap="flat" cmpd="sng" w="57150">
            <a:solidFill>
              <a:srgbClr val="21CCFA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5400">
                <a:solidFill>
                  <a:srgbClr val="A001DB"/>
                </a:solidFill>
                <a:latin typeface="Nunito"/>
                <a:ea typeface="Nunito"/>
                <a:cs typeface="Nunito"/>
                <a:sym typeface="Nunito"/>
              </a:rPr>
              <a:t>Hey, listen!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5400">
                <a:solidFill>
                  <a:srgbClr val="A001DB"/>
                </a:solidFill>
                <a:latin typeface="Nunito"/>
                <a:ea typeface="Nunito"/>
                <a:cs typeface="Nunito"/>
                <a:sym typeface="Nunito"/>
              </a:rPr>
              <a:t>I’m </a:t>
            </a:r>
            <a:r>
              <a:rPr b="1" lang="fr-FR" sz="5400">
                <a:solidFill>
                  <a:srgbClr val="FC1C75"/>
                </a:solidFill>
                <a:latin typeface="Nunito"/>
                <a:ea typeface="Nunito"/>
                <a:cs typeface="Nunito"/>
                <a:sym typeface="Nunito"/>
              </a:rPr>
              <a:t>Flo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6155825" y="2143875"/>
            <a:ext cx="4353300" cy="3252300"/>
          </a:xfrm>
          <a:prstGeom prst="wedgeRoundRectCallout">
            <a:avLst>
              <a:gd fmla="val -63981" name="adj1"/>
              <a:gd fmla="val 1170" name="adj2"/>
              <a:gd fmla="val 16667" name="adj3"/>
            </a:avLst>
          </a:prstGeom>
          <a:solidFill>
            <a:schemeClr val="lt1"/>
          </a:solidFill>
          <a:ln cap="flat" cmpd="sng" w="57150">
            <a:solidFill>
              <a:srgbClr val="21CCFA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5400">
                <a:solidFill>
                  <a:srgbClr val="A001DB"/>
                </a:solidFill>
                <a:latin typeface="Nunito"/>
                <a:ea typeface="Nunito"/>
                <a:cs typeface="Nunito"/>
                <a:sym typeface="Nunito"/>
              </a:rPr>
              <a:t>Booo!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5400">
                <a:solidFill>
                  <a:srgbClr val="A001DB"/>
                </a:solidFill>
                <a:latin typeface="Nunito"/>
                <a:ea typeface="Nunito"/>
                <a:cs typeface="Nunito"/>
                <a:sym typeface="Nunito"/>
              </a:rPr>
              <a:t>I’m </a:t>
            </a:r>
            <a:r>
              <a:rPr b="1" lang="fr-FR" sz="5400">
                <a:solidFill>
                  <a:srgbClr val="FC1C75"/>
                </a:solidFill>
                <a:latin typeface="Nunito"/>
                <a:ea typeface="Nunito"/>
                <a:cs typeface="Nunito"/>
                <a:sym typeface="Nunito"/>
              </a:rPr>
              <a:t>Arnaud</a:t>
            </a:r>
          </a:p>
        </p:txBody>
      </p:sp>
      <p:grpSp>
        <p:nvGrpSpPr>
          <p:cNvPr id="138" name="Shape 138"/>
          <p:cNvGrpSpPr/>
          <p:nvPr/>
        </p:nvGrpSpPr>
        <p:grpSpPr>
          <a:xfrm>
            <a:off x="2631316" y="2143874"/>
            <a:ext cx="2532659" cy="3497175"/>
            <a:chOff x="1907750" y="2417550"/>
            <a:chExt cx="2286000" cy="3223500"/>
          </a:xfrm>
        </p:grpSpPr>
        <p:sp>
          <p:nvSpPr>
            <p:cNvPr id="139" name="Shape 139"/>
            <p:cNvSpPr/>
            <p:nvPr/>
          </p:nvSpPr>
          <p:spPr>
            <a:xfrm>
              <a:off x="1907750" y="2417550"/>
              <a:ext cx="2286000" cy="3223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345750" y="3348975"/>
              <a:ext cx="425100" cy="52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3330535" y="3348975"/>
              <a:ext cx="425100" cy="52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2" name="Shape 142"/>
            <p:cNvCxnSpPr/>
            <p:nvPr/>
          </p:nvCxnSpPr>
          <p:spPr>
            <a:xfrm>
              <a:off x="2631350" y="4802250"/>
              <a:ext cx="838800" cy="16500"/>
            </a:xfrm>
            <a:prstGeom prst="straightConnector1">
              <a:avLst/>
            </a:prstGeom>
            <a:noFill/>
            <a:ln cap="flat" cmpd="sng" w="114300">
              <a:solidFill>
                <a:srgbClr val="FFFFFF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43" name="Shape 143"/>
            <p:cNvSpPr/>
            <p:nvPr/>
          </p:nvSpPr>
          <p:spPr>
            <a:xfrm>
              <a:off x="2537624" y="3597300"/>
              <a:ext cx="206400" cy="2718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549214" y="3597300"/>
              <a:ext cx="206400" cy="2718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25" y="228599"/>
            <a:ext cx="10019025" cy="371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56370" l="0" r="0" t="15342"/>
          <a:stretch/>
        </p:blipFill>
        <p:spPr>
          <a:xfrm>
            <a:off x="835650" y="3726949"/>
            <a:ext cx="10099551" cy="160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3852025" y="1593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1" marL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b="1" lang="fr-FR" sz="9600">
                <a:solidFill>
                  <a:srgbClr val="A001DB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